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406" r:id="rId3"/>
    <p:sldId id="405" r:id="rId4"/>
    <p:sldId id="396" r:id="rId5"/>
    <p:sldId id="408" r:id="rId6"/>
    <p:sldId id="407" r:id="rId7"/>
    <p:sldId id="410" r:id="rId8"/>
    <p:sldId id="409" r:id="rId9"/>
    <p:sldId id="411" r:id="rId10"/>
    <p:sldId id="413" r:id="rId11"/>
    <p:sldId id="412" r:id="rId12"/>
    <p:sldId id="414" r:id="rId13"/>
    <p:sldId id="415" r:id="rId14"/>
    <p:sldId id="416" r:id="rId15"/>
    <p:sldId id="417" r:id="rId16"/>
    <p:sldId id="418" r:id="rId17"/>
    <p:sldId id="419" r:id="rId18"/>
    <p:sldId id="420" r:id="rId19"/>
    <p:sldId id="421"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 Robinson" initials="NP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258" y="-18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76AB3A4-97A9-4EE6-8C8D-7B762AC444F9}" type="datetimeFigureOut">
              <a:rPr lang="en-029" smtClean="0"/>
              <a:pPr/>
              <a:t>02/18/2020</a:t>
            </a:fld>
            <a:endParaRPr lang="en-029"/>
          </a:p>
        </p:txBody>
      </p:sp>
      <p:sp>
        <p:nvSpPr>
          <p:cNvPr id="19" name="Footer Placeholder 18"/>
          <p:cNvSpPr>
            <a:spLocks noGrp="1"/>
          </p:cNvSpPr>
          <p:nvPr>
            <p:ph type="ftr" sz="quarter" idx="11"/>
          </p:nvPr>
        </p:nvSpPr>
        <p:spPr/>
        <p:txBody>
          <a:bodyPr/>
          <a:lstStyle/>
          <a:p>
            <a:endParaRPr lang="en-029"/>
          </a:p>
        </p:txBody>
      </p:sp>
      <p:sp>
        <p:nvSpPr>
          <p:cNvPr id="27" name="Slide Number Placeholder 26"/>
          <p:cNvSpPr>
            <a:spLocks noGrp="1"/>
          </p:cNvSpPr>
          <p:nvPr>
            <p:ph type="sldNum" sz="quarter" idx="12"/>
          </p:nvPr>
        </p:nvSpPr>
        <p:spPr/>
        <p:txBody>
          <a:bodyPr/>
          <a:lstStyle/>
          <a:p>
            <a:fld id="{4ECC9882-C1AF-4831-B04A-084FA3027A66}" type="slidenum">
              <a:rPr lang="en-029" smtClean="0"/>
              <a:pPr/>
              <a:t>‹#›</a:t>
            </a:fld>
            <a:endParaRPr lang="en-029"/>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76AB3A4-97A9-4EE6-8C8D-7B762AC444F9}" type="datetimeFigureOut">
              <a:rPr lang="en-029" smtClean="0"/>
              <a:pPr/>
              <a:t>02/18/2020</a:t>
            </a:fld>
            <a:endParaRPr lang="en-029"/>
          </a:p>
        </p:txBody>
      </p:sp>
      <p:sp>
        <p:nvSpPr>
          <p:cNvPr id="5" name="Footer Placeholder 4"/>
          <p:cNvSpPr>
            <a:spLocks noGrp="1"/>
          </p:cNvSpPr>
          <p:nvPr>
            <p:ph type="ftr" sz="quarter" idx="11"/>
          </p:nvPr>
        </p:nvSpPr>
        <p:spPr/>
        <p:txBody>
          <a:bodyPr/>
          <a:lstStyle/>
          <a:p>
            <a:endParaRPr lang="en-029"/>
          </a:p>
        </p:txBody>
      </p:sp>
      <p:sp>
        <p:nvSpPr>
          <p:cNvPr id="6" name="Slide Number Placeholder 5"/>
          <p:cNvSpPr>
            <a:spLocks noGrp="1"/>
          </p:cNvSpPr>
          <p:nvPr>
            <p:ph type="sldNum" sz="quarter" idx="12"/>
          </p:nvPr>
        </p:nvSpPr>
        <p:spPr/>
        <p:txBody>
          <a:bodyPr/>
          <a:lstStyle/>
          <a:p>
            <a:fld id="{4ECC9882-C1AF-4831-B04A-084FA3027A66}" type="slidenum">
              <a:rPr lang="en-029" smtClean="0"/>
              <a:pPr/>
              <a:t>‹#›</a:t>
            </a:fld>
            <a:endParaRPr lang="en-029"/>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76AB3A4-97A9-4EE6-8C8D-7B762AC444F9}" type="datetimeFigureOut">
              <a:rPr lang="en-029" smtClean="0"/>
              <a:pPr/>
              <a:t>02/18/2020</a:t>
            </a:fld>
            <a:endParaRPr lang="en-029"/>
          </a:p>
        </p:txBody>
      </p:sp>
      <p:sp>
        <p:nvSpPr>
          <p:cNvPr id="5" name="Footer Placeholder 4"/>
          <p:cNvSpPr>
            <a:spLocks noGrp="1"/>
          </p:cNvSpPr>
          <p:nvPr>
            <p:ph type="ftr" sz="quarter" idx="11"/>
          </p:nvPr>
        </p:nvSpPr>
        <p:spPr/>
        <p:txBody>
          <a:bodyPr/>
          <a:lstStyle/>
          <a:p>
            <a:endParaRPr lang="en-029"/>
          </a:p>
        </p:txBody>
      </p:sp>
      <p:sp>
        <p:nvSpPr>
          <p:cNvPr id="6" name="Slide Number Placeholder 5"/>
          <p:cNvSpPr>
            <a:spLocks noGrp="1"/>
          </p:cNvSpPr>
          <p:nvPr>
            <p:ph type="sldNum" sz="quarter" idx="12"/>
          </p:nvPr>
        </p:nvSpPr>
        <p:spPr/>
        <p:txBody>
          <a:bodyPr/>
          <a:lstStyle/>
          <a:p>
            <a:fld id="{4ECC9882-C1AF-4831-B04A-084FA3027A66}" type="slidenum">
              <a:rPr lang="en-029" smtClean="0"/>
              <a:pPr/>
              <a:t>‹#›</a:t>
            </a:fld>
            <a:endParaRPr lang="en-029"/>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76AB3A4-97A9-4EE6-8C8D-7B762AC444F9}" type="datetimeFigureOut">
              <a:rPr lang="en-029" smtClean="0"/>
              <a:pPr/>
              <a:t>02/18/2020</a:t>
            </a:fld>
            <a:endParaRPr lang="en-029"/>
          </a:p>
        </p:txBody>
      </p:sp>
      <p:sp>
        <p:nvSpPr>
          <p:cNvPr id="5" name="Footer Placeholder 4"/>
          <p:cNvSpPr>
            <a:spLocks noGrp="1"/>
          </p:cNvSpPr>
          <p:nvPr>
            <p:ph type="ftr" sz="quarter" idx="11"/>
          </p:nvPr>
        </p:nvSpPr>
        <p:spPr/>
        <p:txBody>
          <a:bodyPr/>
          <a:lstStyle/>
          <a:p>
            <a:endParaRPr lang="en-029"/>
          </a:p>
        </p:txBody>
      </p:sp>
      <p:sp>
        <p:nvSpPr>
          <p:cNvPr id="6" name="Slide Number Placeholder 5"/>
          <p:cNvSpPr>
            <a:spLocks noGrp="1"/>
          </p:cNvSpPr>
          <p:nvPr>
            <p:ph type="sldNum" sz="quarter" idx="12"/>
          </p:nvPr>
        </p:nvSpPr>
        <p:spPr/>
        <p:txBody>
          <a:bodyPr/>
          <a:lstStyle/>
          <a:p>
            <a:fld id="{4ECC9882-C1AF-4831-B04A-084FA3027A66}" type="slidenum">
              <a:rPr lang="en-029" smtClean="0"/>
              <a:pPr/>
              <a:t>‹#›</a:t>
            </a:fld>
            <a:endParaRPr lang="en-029"/>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76AB3A4-97A9-4EE6-8C8D-7B762AC444F9}" type="datetimeFigureOut">
              <a:rPr lang="en-029" smtClean="0"/>
              <a:pPr/>
              <a:t>02/18/2020</a:t>
            </a:fld>
            <a:endParaRPr lang="en-029"/>
          </a:p>
        </p:txBody>
      </p:sp>
      <p:sp>
        <p:nvSpPr>
          <p:cNvPr id="5" name="Footer Placeholder 4"/>
          <p:cNvSpPr>
            <a:spLocks noGrp="1"/>
          </p:cNvSpPr>
          <p:nvPr>
            <p:ph type="ftr" sz="quarter" idx="11"/>
          </p:nvPr>
        </p:nvSpPr>
        <p:spPr/>
        <p:txBody>
          <a:bodyPr/>
          <a:lstStyle/>
          <a:p>
            <a:endParaRPr lang="en-029"/>
          </a:p>
        </p:txBody>
      </p:sp>
      <p:sp>
        <p:nvSpPr>
          <p:cNvPr id="6" name="Slide Number Placeholder 5"/>
          <p:cNvSpPr>
            <a:spLocks noGrp="1"/>
          </p:cNvSpPr>
          <p:nvPr>
            <p:ph type="sldNum" sz="quarter" idx="12"/>
          </p:nvPr>
        </p:nvSpPr>
        <p:spPr/>
        <p:txBody>
          <a:bodyPr/>
          <a:lstStyle/>
          <a:p>
            <a:fld id="{4ECC9882-C1AF-4831-B04A-084FA3027A66}" type="slidenum">
              <a:rPr lang="en-029" smtClean="0"/>
              <a:pPr/>
              <a:t>‹#›</a:t>
            </a:fld>
            <a:endParaRPr lang="en-029"/>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76AB3A4-97A9-4EE6-8C8D-7B762AC444F9}" type="datetimeFigureOut">
              <a:rPr lang="en-029" smtClean="0"/>
              <a:pPr/>
              <a:t>02/18/2020</a:t>
            </a:fld>
            <a:endParaRPr lang="en-029"/>
          </a:p>
        </p:txBody>
      </p:sp>
      <p:sp>
        <p:nvSpPr>
          <p:cNvPr id="6" name="Footer Placeholder 5"/>
          <p:cNvSpPr>
            <a:spLocks noGrp="1"/>
          </p:cNvSpPr>
          <p:nvPr>
            <p:ph type="ftr" sz="quarter" idx="11"/>
          </p:nvPr>
        </p:nvSpPr>
        <p:spPr/>
        <p:txBody>
          <a:bodyPr/>
          <a:lstStyle/>
          <a:p>
            <a:endParaRPr lang="en-029"/>
          </a:p>
        </p:txBody>
      </p:sp>
      <p:sp>
        <p:nvSpPr>
          <p:cNvPr id="7" name="Slide Number Placeholder 6"/>
          <p:cNvSpPr>
            <a:spLocks noGrp="1"/>
          </p:cNvSpPr>
          <p:nvPr>
            <p:ph type="sldNum" sz="quarter" idx="12"/>
          </p:nvPr>
        </p:nvSpPr>
        <p:spPr/>
        <p:txBody>
          <a:bodyPr/>
          <a:lstStyle/>
          <a:p>
            <a:fld id="{4ECC9882-C1AF-4831-B04A-084FA3027A66}" type="slidenum">
              <a:rPr lang="en-029" smtClean="0"/>
              <a:pPr/>
              <a:t>‹#›</a:t>
            </a:fld>
            <a:endParaRPr lang="en-029"/>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76AB3A4-97A9-4EE6-8C8D-7B762AC444F9}" type="datetimeFigureOut">
              <a:rPr lang="en-029" smtClean="0"/>
              <a:pPr/>
              <a:t>02/18/2020</a:t>
            </a:fld>
            <a:endParaRPr lang="en-029"/>
          </a:p>
        </p:txBody>
      </p:sp>
      <p:sp>
        <p:nvSpPr>
          <p:cNvPr id="8" name="Footer Placeholder 7"/>
          <p:cNvSpPr>
            <a:spLocks noGrp="1"/>
          </p:cNvSpPr>
          <p:nvPr>
            <p:ph type="ftr" sz="quarter" idx="11"/>
          </p:nvPr>
        </p:nvSpPr>
        <p:spPr/>
        <p:txBody>
          <a:bodyPr/>
          <a:lstStyle/>
          <a:p>
            <a:endParaRPr lang="en-029"/>
          </a:p>
        </p:txBody>
      </p:sp>
      <p:sp>
        <p:nvSpPr>
          <p:cNvPr id="9" name="Slide Number Placeholder 8"/>
          <p:cNvSpPr>
            <a:spLocks noGrp="1"/>
          </p:cNvSpPr>
          <p:nvPr>
            <p:ph type="sldNum" sz="quarter" idx="12"/>
          </p:nvPr>
        </p:nvSpPr>
        <p:spPr/>
        <p:txBody>
          <a:bodyPr/>
          <a:lstStyle/>
          <a:p>
            <a:fld id="{4ECC9882-C1AF-4831-B04A-084FA3027A66}" type="slidenum">
              <a:rPr lang="en-029" smtClean="0"/>
              <a:pPr/>
              <a:t>‹#›</a:t>
            </a:fld>
            <a:endParaRPr lang="en-029"/>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76AB3A4-97A9-4EE6-8C8D-7B762AC444F9}" type="datetimeFigureOut">
              <a:rPr lang="en-029" smtClean="0"/>
              <a:pPr/>
              <a:t>02/18/2020</a:t>
            </a:fld>
            <a:endParaRPr lang="en-029"/>
          </a:p>
        </p:txBody>
      </p:sp>
      <p:sp>
        <p:nvSpPr>
          <p:cNvPr id="4" name="Footer Placeholder 3"/>
          <p:cNvSpPr>
            <a:spLocks noGrp="1"/>
          </p:cNvSpPr>
          <p:nvPr>
            <p:ph type="ftr" sz="quarter" idx="11"/>
          </p:nvPr>
        </p:nvSpPr>
        <p:spPr/>
        <p:txBody>
          <a:bodyPr/>
          <a:lstStyle/>
          <a:p>
            <a:endParaRPr lang="en-029"/>
          </a:p>
        </p:txBody>
      </p:sp>
      <p:sp>
        <p:nvSpPr>
          <p:cNvPr id="5" name="Slide Number Placeholder 4"/>
          <p:cNvSpPr>
            <a:spLocks noGrp="1"/>
          </p:cNvSpPr>
          <p:nvPr>
            <p:ph type="sldNum" sz="quarter" idx="12"/>
          </p:nvPr>
        </p:nvSpPr>
        <p:spPr/>
        <p:txBody>
          <a:bodyPr/>
          <a:lstStyle/>
          <a:p>
            <a:fld id="{4ECC9882-C1AF-4831-B04A-084FA3027A66}" type="slidenum">
              <a:rPr lang="en-029" smtClean="0"/>
              <a:pPr/>
              <a:t>‹#›</a:t>
            </a:fld>
            <a:endParaRPr lang="en-029"/>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6AB3A4-97A9-4EE6-8C8D-7B762AC444F9}" type="datetimeFigureOut">
              <a:rPr lang="en-029" smtClean="0"/>
              <a:pPr/>
              <a:t>02/18/2020</a:t>
            </a:fld>
            <a:endParaRPr lang="en-029"/>
          </a:p>
        </p:txBody>
      </p:sp>
      <p:sp>
        <p:nvSpPr>
          <p:cNvPr id="3" name="Footer Placeholder 2"/>
          <p:cNvSpPr>
            <a:spLocks noGrp="1"/>
          </p:cNvSpPr>
          <p:nvPr>
            <p:ph type="ftr" sz="quarter" idx="11"/>
          </p:nvPr>
        </p:nvSpPr>
        <p:spPr/>
        <p:txBody>
          <a:bodyPr/>
          <a:lstStyle/>
          <a:p>
            <a:endParaRPr lang="en-029"/>
          </a:p>
        </p:txBody>
      </p:sp>
      <p:sp>
        <p:nvSpPr>
          <p:cNvPr id="4" name="Slide Number Placeholder 3"/>
          <p:cNvSpPr>
            <a:spLocks noGrp="1"/>
          </p:cNvSpPr>
          <p:nvPr>
            <p:ph type="sldNum" sz="quarter" idx="12"/>
          </p:nvPr>
        </p:nvSpPr>
        <p:spPr/>
        <p:txBody>
          <a:bodyPr/>
          <a:lstStyle/>
          <a:p>
            <a:fld id="{4ECC9882-C1AF-4831-B04A-084FA3027A66}" type="slidenum">
              <a:rPr lang="en-029" smtClean="0"/>
              <a:pPr/>
              <a:t>‹#›</a:t>
            </a:fld>
            <a:endParaRPr lang="en-029"/>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76AB3A4-97A9-4EE6-8C8D-7B762AC444F9}" type="datetimeFigureOut">
              <a:rPr lang="en-029" smtClean="0"/>
              <a:pPr/>
              <a:t>02/18/2020</a:t>
            </a:fld>
            <a:endParaRPr lang="en-029"/>
          </a:p>
        </p:txBody>
      </p:sp>
      <p:sp>
        <p:nvSpPr>
          <p:cNvPr id="6" name="Footer Placeholder 5"/>
          <p:cNvSpPr>
            <a:spLocks noGrp="1"/>
          </p:cNvSpPr>
          <p:nvPr>
            <p:ph type="ftr" sz="quarter" idx="11"/>
          </p:nvPr>
        </p:nvSpPr>
        <p:spPr/>
        <p:txBody>
          <a:bodyPr/>
          <a:lstStyle/>
          <a:p>
            <a:endParaRPr lang="en-029"/>
          </a:p>
        </p:txBody>
      </p:sp>
      <p:sp>
        <p:nvSpPr>
          <p:cNvPr id="7" name="Slide Number Placeholder 6"/>
          <p:cNvSpPr>
            <a:spLocks noGrp="1"/>
          </p:cNvSpPr>
          <p:nvPr>
            <p:ph type="sldNum" sz="quarter" idx="12"/>
          </p:nvPr>
        </p:nvSpPr>
        <p:spPr/>
        <p:txBody>
          <a:bodyPr/>
          <a:lstStyle/>
          <a:p>
            <a:fld id="{4ECC9882-C1AF-4831-B04A-084FA3027A66}" type="slidenum">
              <a:rPr lang="en-029" smtClean="0"/>
              <a:pPr/>
              <a:t>‹#›</a:t>
            </a:fld>
            <a:endParaRPr lang="en-029"/>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76AB3A4-97A9-4EE6-8C8D-7B762AC444F9}" type="datetimeFigureOut">
              <a:rPr lang="en-029" smtClean="0"/>
              <a:pPr/>
              <a:t>02/18/2020</a:t>
            </a:fld>
            <a:endParaRPr lang="en-029"/>
          </a:p>
        </p:txBody>
      </p:sp>
      <p:sp>
        <p:nvSpPr>
          <p:cNvPr id="6" name="Footer Placeholder 5"/>
          <p:cNvSpPr>
            <a:spLocks noGrp="1"/>
          </p:cNvSpPr>
          <p:nvPr>
            <p:ph type="ftr" sz="quarter" idx="11"/>
          </p:nvPr>
        </p:nvSpPr>
        <p:spPr/>
        <p:txBody>
          <a:bodyPr/>
          <a:lstStyle/>
          <a:p>
            <a:endParaRPr lang="en-029"/>
          </a:p>
        </p:txBody>
      </p:sp>
      <p:sp>
        <p:nvSpPr>
          <p:cNvPr id="7" name="Slide Number Placeholder 6"/>
          <p:cNvSpPr>
            <a:spLocks noGrp="1"/>
          </p:cNvSpPr>
          <p:nvPr>
            <p:ph type="sldNum" sz="quarter" idx="12"/>
          </p:nvPr>
        </p:nvSpPr>
        <p:spPr>
          <a:xfrm>
            <a:off x="8077200" y="6356350"/>
            <a:ext cx="609600" cy="365125"/>
          </a:xfrm>
        </p:spPr>
        <p:txBody>
          <a:bodyPr/>
          <a:lstStyle/>
          <a:p>
            <a:fld id="{4ECC9882-C1AF-4831-B04A-084FA3027A66}" type="slidenum">
              <a:rPr lang="en-029" smtClean="0"/>
              <a:pPr/>
              <a:t>‹#›</a:t>
            </a:fld>
            <a:endParaRPr lang="en-029"/>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76AB3A4-97A9-4EE6-8C8D-7B762AC444F9}" type="datetimeFigureOut">
              <a:rPr lang="en-029" smtClean="0"/>
              <a:pPr/>
              <a:t>02/18/2020</a:t>
            </a:fld>
            <a:endParaRPr lang="en-029"/>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029"/>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ECC9882-C1AF-4831-B04A-084FA3027A66}" type="slidenum">
              <a:rPr lang="en-029" smtClean="0"/>
              <a:pPr/>
              <a:t>‹#›</a:t>
            </a:fld>
            <a:endParaRPr lang="en-029"/>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143000"/>
            <a:ext cx="7851648" cy="3962400"/>
          </a:xfrm>
        </p:spPr>
        <p:txBody>
          <a:bodyPr>
            <a:normAutofit fontScale="90000"/>
          </a:bodyPr>
          <a:lstStyle/>
          <a:p>
            <a:pPr algn="ctr"/>
            <a:r>
              <a:rPr lang="en-029" dirty="0" smtClean="0"/>
              <a:t>LAW 1232</a:t>
            </a:r>
            <a:br>
              <a:rPr lang="en-029" dirty="0" smtClean="0"/>
            </a:br>
            <a:r>
              <a:rPr lang="en-029" dirty="0" smtClean="0"/>
              <a:t>LEGAL METHODS, RESEARCH AND WRITING II</a:t>
            </a:r>
            <a:br>
              <a:rPr lang="en-029" dirty="0" smtClean="0"/>
            </a:br>
            <a:r>
              <a:rPr lang="en-029" sz="4000" dirty="0" smtClean="0"/>
              <a:t>2019-2020</a:t>
            </a:r>
            <a:br>
              <a:rPr lang="en-029" sz="4000" dirty="0" smtClean="0"/>
            </a:br>
            <a:r>
              <a:rPr lang="en-029" sz="4000" smtClean="0"/>
              <a:t>Lectures </a:t>
            </a:r>
            <a:r>
              <a:rPr lang="en-029" sz="4000" smtClean="0"/>
              <a:t>7&amp;8 </a:t>
            </a:r>
            <a:r>
              <a:rPr lang="en-029" sz="4000" dirty="0" smtClean="0"/>
              <a:t>– Different Types of Writing</a:t>
            </a:r>
            <a:endParaRPr lang="en-029"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Online Articles</a:t>
            </a:r>
            <a:endParaRPr lang="en-029" dirty="0"/>
          </a:p>
        </p:txBody>
      </p:sp>
      <p:sp>
        <p:nvSpPr>
          <p:cNvPr id="3" name="Content Placeholder 2"/>
          <p:cNvSpPr>
            <a:spLocks noGrp="1"/>
          </p:cNvSpPr>
          <p:nvPr>
            <p:ph idx="1"/>
          </p:nvPr>
        </p:nvSpPr>
        <p:spPr/>
        <p:txBody>
          <a:bodyPr>
            <a:normAutofit fontScale="92500" lnSpcReduction="20000"/>
          </a:bodyPr>
          <a:lstStyle/>
          <a:p>
            <a:pPr>
              <a:buNone/>
            </a:pPr>
            <a:r>
              <a:rPr lang="en-029" i="1" dirty="0" smtClean="0"/>
              <a:t>Correct format:</a:t>
            </a:r>
          </a:p>
          <a:p>
            <a:pPr>
              <a:buNone/>
            </a:pPr>
            <a:r>
              <a:rPr lang="en-029" dirty="0" smtClean="0"/>
              <a:t> Graham Greenleaf, ‘The Global Development of Free Access to Legal Information’ (2010) 1(1) EJLT &lt; http://ejlt.org//article/view/17 &gt; accessed 27 July 2010</a:t>
            </a:r>
          </a:p>
          <a:p>
            <a:pPr>
              <a:buNone/>
            </a:pPr>
            <a:endParaRPr lang="en-029" i="1" dirty="0" smtClean="0"/>
          </a:p>
          <a:p>
            <a:pPr>
              <a:buNone/>
            </a:pPr>
            <a:r>
              <a:rPr lang="en-029" i="1" dirty="0" smtClean="0"/>
              <a:t>Fix the following:</a:t>
            </a:r>
          </a:p>
          <a:p>
            <a:pPr>
              <a:buNone/>
            </a:pPr>
            <a:r>
              <a:rPr lang="en-029" dirty="0" smtClean="0"/>
              <a:t>Bulletin of the World Health Organization 2013;91:533-539, ‘Using TRIPS flexibilities to facilitate access to medicines’ (2013)</a:t>
            </a:r>
          </a:p>
          <a:p>
            <a:pPr>
              <a:buNone/>
            </a:pPr>
            <a:r>
              <a:rPr lang="en-029" dirty="0" smtClean="0"/>
              <a:t>&lt; https://www.who.int/bulletin/volumes/91/7/12-115865/en/ &gt; (accessed 29 November 2019) Dianne </a:t>
            </a:r>
            <a:r>
              <a:rPr lang="en-029" dirty="0" err="1" smtClean="0"/>
              <a:t>Nicol</a:t>
            </a:r>
            <a:r>
              <a:rPr lang="en-029" dirty="0" smtClean="0"/>
              <a:t>  &amp; </a:t>
            </a:r>
            <a:r>
              <a:rPr lang="en-029" dirty="0" err="1" smtClean="0"/>
              <a:t>Olasupo</a:t>
            </a:r>
            <a:r>
              <a:rPr lang="en-029" dirty="0" smtClean="0"/>
              <a:t> </a:t>
            </a:r>
            <a:r>
              <a:rPr lang="en-029" dirty="0" err="1" smtClean="0"/>
              <a:t>Owoeye</a:t>
            </a:r>
            <a:r>
              <a:rPr lang="en-029" dirty="0" smtClean="0"/>
              <a:t> </a:t>
            </a:r>
          </a:p>
          <a:p>
            <a:pPr>
              <a:buNone/>
            </a:pPr>
            <a:endParaRPr lang="en-029"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Online Newspaper Articles</a:t>
            </a:r>
            <a:endParaRPr lang="en-029" dirty="0"/>
          </a:p>
        </p:txBody>
      </p:sp>
      <p:sp>
        <p:nvSpPr>
          <p:cNvPr id="3" name="Content Placeholder 2"/>
          <p:cNvSpPr>
            <a:spLocks noGrp="1"/>
          </p:cNvSpPr>
          <p:nvPr>
            <p:ph idx="1"/>
          </p:nvPr>
        </p:nvSpPr>
        <p:spPr/>
        <p:txBody>
          <a:bodyPr>
            <a:normAutofit lnSpcReduction="10000"/>
          </a:bodyPr>
          <a:lstStyle/>
          <a:p>
            <a:pPr>
              <a:buNone/>
            </a:pPr>
            <a:r>
              <a:rPr lang="en-029" i="1" dirty="0" smtClean="0"/>
              <a:t>Correct Format</a:t>
            </a:r>
          </a:p>
          <a:p>
            <a:pPr>
              <a:buNone/>
            </a:pPr>
            <a:r>
              <a:rPr lang="en-029" dirty="0" smtClean="0"/>
              <a:t>Ian Loader, ‘The Great Victim of this Get Tough Hyperactivity is Labour’ </a:t>
            </a:r>
            <a:r>
              <a:rPr lang="en-029" i="1" dirty="0" smtClean="0"/>
              <a:t>The Guardian</a:t>
            </a:r>
            <a:r>
              <a:rPr lang="en-029" dirty="0" smtClean="0"/>
              <a:t> (19 June 2008) &lt;www.theguardian.com/commentisfree/2008/jun/19/justice.ukcrime&gt; accessed 19 November 2009</a:t>
            </a:r>
          </a:p>
          <a:p>
            <a:pPr>
              <a:buNone/>
            </a:pPr>
            <a:endParaRPr lang="en-029" dirty="0" smtClean="0"/>
          </a:p>
          <a:p>
            <a:pPr>
              <a:buNone/>
            </a:pPr>
            <a:r>
              <a:rPr lang="en-029" i="1" dirty="0" smtClean="0"/>
              <a:t>Fix the following</a:t>
            </a:r>
          </a:p>
          <a:p>
            <a:pPr>
              <a:buNone/>
            </a:pPr>
            <a:r>
              <a:rPr lang="en-029" dirty="0" smtClean="0"/>
              <a:t>Young People not Ready for Work Barbados Today, 2019-6-19 Marlon Madden  https://barbadostoday.bb/2019/06/19/young-people-not-work-ready accessed on 2019-10-04</a:t>
            </a:r>
            <a:endParaRPr lang="en-029"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Being Concise</a:t>
            </a:r>
            <a:endParaRPr lang="en-029" dirty="0"/>
          </a:p>
        </p:txBody>
      </p:sp>
      <p:sp>
        <p:nvSpPr>
          <p:cNvPr id="3" name="Content Placeholder 2"/>
          <p:cNvSpPr>
            <a:spLocks noGrp="1"/>
          </p:cNvSpPr>
          <p:nvPr>
            <p:ph idx="1"/>
          </p:nvPr>
        </p:nvSpPr>
        <p:spPr/>
        <p:txBody>
          <a:bodyPr/>
          <a:lstStyle/>
          <a:p>
            <a:pPr>
              <a:buNone/>
            </a:pPr>
            <a:r>
              <a:rPr lang="en-029" dirty="0" smtClean="0"/>
              <a:t>Challenge</a:t>
            </a:r>
          </a:p>
          <a:p>
            <a:pPr>
              <a:buNone/>
            </a:pPr>
            <a:r>
              <a:rPr lang="en-029" dirty="0" smtClean="0"/>
              <a:t>Write a text message (250 words) explaining </a:t>
            </a:r>
            <a:r>
              <a:rPr lang="en-029" i="1" dirty="0" smtClean="0"/>
              <a:t>Independent Jamaica Council for Human Rights </a:t>
            </a:r>
            <a:endParaRPr lang="en-029" i="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What was the case about?</a:t>
            </a:r>
            <a:endParaRPr lang="en-029" dirty="0"/>
          </a:p>
        </p:txBody>
      </p:sp>
      <p:sp>
        <p:nvSpPr>
          <p:cNvPr id="3" name="Content Placeholder 2"/>
          <p:cNvSpPr>
            <a:spLocks noGrp="1"/>
          </p:cNvSpPr>
          <p:nvPr>
            <p:ph idx="1"/>
          </p:nvPr>
        </p:nvSpPr>
        <p:spPr/>
        <p:txBody>
          <a:bodyPr/>
          <a:lstStyle/>
          <a:p>
            <a:r>
              <a:rPr lang="en-029" dirty="0" smtClean="0"/>
              <a:t>Remember the Principle of Implied Entrenchment: if Constitutional provision A which is merely “entrenched” really affects provision B which is “deeply entrenched”, then it is as if Constitutional provision A is also deeply entrenched and the same process must be used as is used for 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How can we illustrate this?</a:t>
            </a:r>
            <a:endParaRPr lang="en-029" dirty="0"/>
          </a:p>
        </p:txBody>
      </p:sp>
      <p:pic>
        <p:nvPicPr>
          <p:cNvPr id="4" name="Content Placeholder 3" descr="Entrenched 1.png"/>
          <p:cNvPicPr>
            <a:picLocks noGrp="1" noChangeAspect="1"/>
          </p:cNvPicPr>
          <p:nvPr>
            <p:ph idx="1"/>
          </p:nvPr>
        </p:nvPicPr>
        <p:blipFill>
          <a:blip r:embed="rId2" cstate="print"/>
          <a:stretch>
            <a:fillRect/>
          </a:stretch>
        </p:blipFill>
        <p:spPr>
          <a:xfrm>
            <a:off x="2895600" y="2133600"/>
            <a:ext cx="3353268" cy="1362265"/>
          </a:xfrm>
        </p:spPr>
      </p:pic>
      <p:pic>
        <p:nvPicPr>
          <p:cNvPr id="5" name="Picture 4" descr="Entrenched 2.png"/>
          <p:cNvPicPr>
            <a:picLocks noChangeAspect="1"/>
          </p:cNvPicPr>
          <p:nvPr/>
        </p:nvPicPr>
        <p:blipFill>
          <a:blip r:embed="rId3" cstate="print"/>
          <a:stretch>
            <a:fillRect/>
          </a:stretch>
        </p:blipFill>
        <p:spPr>
          <a:xfrm>
            <a:off x="2819400" y="4191000"/>
            <a:ext cx="3354156" cy="136262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rmAutofit fontScale="92500" lnSpcReduction="10000"/>
          </a:bodyPr>
          <a:lstStyle/>
          <a:p>
            <a:r>
              <a:rPr lang="en-029" dirty="0" smtClean="0"/>
              <a:t>In your case from Constitutional Law class </a:t>
            </a:r>
            <a:r>
              <a:rPr lang="en-029" i="1" dirty="0" smtClean="0"/>
              <a:t>Independent Jamaica Council for Human Rights</a:t>
            </a:r>
            <a:r>
              <a:rPr lang="en-029" dirty="0" smtClean="0"/>
              <a:t>, </a:t>
            </a:r>
          </a:p>
          <a:p>
            <a:pPr lvl="1">
              <a:buNone/>
            </a:pPr>
            <a:r>
              <a:rPr lang="en-029" dirty="0" smtClean="0"/>
              <a:t>A = Final Court of Appeal</a:t>
            </a:r>
          </a:p>
          <a:p>
            <a:pPr lvl="1">
              <a:buNone/>
            </a:pPr>
            <a:r>
              <a:rPr lang="en-029" dirty="0" smtClean="0"/>
              <a:t>B = Process for choosing judges in High Courts. </a:t>
            </a:r>
          </a:p>
          <a:p>
            <a:pPr lvl="1">
              <a:buNone/>
            </a:pPr>
            <a:endParaRPr lang="en-029" dirty="0" smtClean="0"/>
          </a:p>
          <a:p>
            <a:pPr lvl="1">
              <a:buNone/>
            </a:pPr>
            <a:r>
              <a:rPr lang="en-029" dirty="0" smtClean="0"/>
              <a:t>The final court of appeal was not deeply entrenched. However, it was argued that the method for choosing the judges in the highest court had to be equivalent to  the deeply entrenched provisions in relation to the High Court. This implied that the Final Court of Appeal was also deeply entrenched.</a:t>
            </a:r>
          </a:p>
          <a:p>
            <a:r>
              <a:rPr lang="en-029" dirty="0" smtClean="0"/>
              <a:t>So the Rule from that case was that a referendum had to be used to change the Final court of Appeal.</a:t>
            </a:r>
          </a:p>
          <a:p>
            <a:r>
              <a:rPr lang="en-029" dirty="0" smtClean="0"/>
              <a:t>The Rationale from that case related to the principle of implied entrenchment. </a:t>
            </a:r>
          </a:p>
          <a:p>
            <a:pPr>
              <a:buNone/>
            </a:pPr>
            <a:endParaRPr lang="en-029" dirty="0" smtClean="0"/>
          </a:p>
          <a:p>
            <a:pPr lvl="1">
              <a:buNone/>
            </a:pPr>
            <a:endParaRPr lang="en-029" dirty="0" smtClean="0"/>
          </a:p>
          <a:p>
            <a:endParaRPr lang="en-029"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2743200" y="838200"/>
            <a:ext cx="3352800" cy="5018024"/>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876800"/>
          </a:xfrm>
        </p:spPr>
        <p:txBody>
          <a:bodyPr>
            <a:normAutofit lnSpcReduction="10000"/>
          </a:bodyPr>
          <a:lstStyle/>
          <a:p>
            <a:r>
              <a:rPr lang="en-029" dirty="0" smtClean="0"/>
              <a:t>Can we rely on that case in the event that aliens attack and we want to join the United World Federation?</a:t>
            </a:r>
          </a:p>
          <a:p>
            <a:r>
              <a:rPr lang="en-029" dirty="0" smtClean="0"/>
              <a:t>What about if we now want to appoint Oprah Winfrey as Commander-in-Chief?</a:t>
            </a:r>
          </a:p>
          <a:p>
            <a:r>
              <a:rPr lang="en-029" dirty="0" smtClean="0"/>
              <a:t>The role of Governor General is defined in section 27-33. These provisions provide, among other things, that the Governor General must act according to the advice of Parliament. </a:t>
            </a:r>
          </a:p>
          <a:p>
            <a:r>
              <a:rPr lang="en-029" dirty="0" smtClean="0"/>
              <a:t>However, as far as I could tell from a quick reading of section 49, sections 27-33 are not very deeply entrenched. This means that Parliament can change it without a referendum, etc.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029"/>
          </a:p>
        </p:txBody>
      </p:sp>
      <p:sp>
        <p:nvSpPr>
          <p:cNvPr id="3" name="Content Placeholder 2"/>
          <p:cNvSpPr>
            <a:spLocks noGrp="1"/>
          </p:cNvSpPr>
          <p:nvPr>
            <p:ph idx="1"/>
          </p:nvPr>
        </p:nvSpPr>
        <p:spPr/>
        <p:txBody>
          <a:bodyPr>
            <a:normAutofit fontScale="85000" lnSpcReduction="20000"/>
          </a:bodyPr>
          <a:lstStyle/>
          <a:p>
            <a:r>
              <a:rPr lang="en-029" dirty="0" smtClean="0"/>
              <a:t>But you could see how it could easily be argued that giving Oprah absolute control, will really affect how Parliament and the Senate function (sections 34, 35), or some other section which is very deeply entrenched.</a:t>
            </a:r>
          </a:p>
          <a:p>
            <a:r>
              <a:rPr lang="en-029" dirty="0" smtClean="0"/>
              <a:t>Mind you, in researching this example, I notice that section 68 (which is very deeply entrenched) says:</a:t>
            </a:r>
          </a:p>
          <a:p>
            <a:pPr lvl="1"/>
            <a:r>
              <a:rPr lang="en-029" dirty="0" smtClean="0"/>
              <a:t>“Nothing in this section shall prevent Parliament from conferring functions on persons or authorities other than the Governor-General”</a:t>
            </a:r>
          </a:p>
          <a:p>
            <a:r>
              <a:rPr lang="en-029" dirty="0" smtClean="0"/>
              <a:t>So maybe the Jamaica founding fathers really did leave room for alien invasion ...</a:t>
            </a:r>
          </a:p>
          <a:p>
            <a:r>
              <a:rPr lang="en-029" dirty="0" smtClean="0"/>
              <a:t>[Possible research topic????] </a:t>
            </a:r>
          </a:p>
          <a:p>
            <a:r>
              <a:rPr lang="en-029" dirty="0" smtClean="0"/>
              <a:t>Of course you can also question whether the “Doctrine of Implied Entrenchment” is even a legitimate doctrine.</a:t>
            </a:r>
          </a:p>
          <a:p>
            <a:endParaRPr lang="en-029"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Challenge</a:t>
            </a:r>
            <a:endParaRPr lang="en-029" dirty="0"/>
          </a:p>
        </p:txBody>
      </p:sp>
      <p:sp>
        <p:nvSpPr>
          <p:cNvPr id="3" name="Content Placeholder 2"/>
          <p:cNvSpPr>
            <a:spLocks noGrp="1"/>
          </p:cNvSpPr>
          <p:nvPr>
            <p:ph idx="1"/>
          </p:nvPr>
        </p:nvSpPr>
        <p:spPr/>
        <p:txBody>
          <a:bodyPr/>
          <a:lstStyle/>
          <a:p>
            <a:r>
              <a:rPr lang="en-029" dirty="0" smtClean="0"/>
              <a:t>Write a text message (250 words) explaining </a:t>
            </a:r>
            <a:r>
              <a:rPr lang="en-029" i="1" dirty="0" smtClean="0"/>
              <a:t>Hinds</a:t>
            </a:r>
            <a:r>
              <a:rPr lang="en-029" dirty="0" smtClean="0"/>
              <a:t>.</a:t>
            </a:r>
            <a:endParaRPr lang="en-029"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71800"/>
            <a:ext cx="8229600" cy="1143000"/>
          </a:xfrm>
        </p:spPr>
        <p:txBody>
          <a:bodyPr/>
          <a:lstStyle/>
          <a:p>
            <a:pPr algn="ctr"/>
            <a:r>
              <a:rPr lang="en-029" dirty="0" smtClean="0"/>
              <a:t>Homework Review</a:t>
            </a:r>
            <a:endParaRPr lang="en-029"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029" dirty="0" smtClean="0"/>
              <a:t>Draw a Matrix and Write an Outline</a:t>
            </a:r>
            <a:endParaRPr lang="en-029" dirty="0"/>
          </a:p>
        </p:txBody>
      </p:sp>
      <p:sp>
        <p:nvSpPr>
          <p:cNvPr id="3" name="Content Placeholder 2"/>
          <p:cNvSpPr>
            <a:spLocks noGrp="1"/>
          </p:cNvSpPr>
          <p:nvPr>
            <p:ph idx="1"/>
          </p:nvPr>
        </p:nvSpPr>
        <p:spPr/>
        <p:txBody>
          <a:bodyPr>
            <a:normAutofit fontScale="85000" lnSpcReduction="20000"/>
          </a:bodyPr>
          <a:lstStyle/>
          <a:p>
            <a:pPr>
              <a:buNone/>
            </a:pPr>
            <a:r>
              <a:rPr lang="en-029" i="1" dirty="0" smtClean="0"/>
              <a:t>List all the potential pairs in this scenario. Note that some parties might not be listed explicitly. Write an outline for your answer.</a:t>
            </a:r>
          </a:p>
          <a:p>
            <a:pPr>
              <a:buNone/>
            </a:pPr>
            <a:r>
              <a:rPr lang="en-029" dirty="0" smtClean="0"/>
              <a:t>Tito and Mia, his classmate, had been to a party where they had both drunk too much. Tito offers Mia lift home after the party. She accepts. On the way there, Tito runs a red light and collides with a bicycle ridden by Omar. Omar is wearing dark clothing and his bicycle has no lights. As Mia gets out of the car to assist the fallen Omar, a car driven by </a:t>
            </a:r>
            <a:r>
              <a:rPr lang="en-029" dirty="0" err="1" smtClean="0"/>
              <a:t>Kashawn</a:t>
            </a:r>
            <a:r>
              <a:rPr lang="en-029" dirty="0" smtClean="0"/>
              <a:t> some 10 miles per hour above the speed limit strikes her. Both Omar and Mia are taken to hospital where Omar is given a penicillin injection to which he proves allergic and suffers a severe reaction. Mia is given two </a:t>
            </a:r>
            <a:r>
              <a:rPr lang="en-029" dirty="0" err="1" smtClean="0"/>
              <a:t>paracetamol</a:t>
            </a:r>
            <a:r>
              <a:rPr lang="en-029" dirty="0" smtClean="0"/>
              <a:t> pills and sent home but a thorough examination would have revealed that she had suffered serious internal injuries. She is now a quadriplegic. </a:t>
            </a:r>
          </a:p>
          <a:p>
            <a:pPr>
              <a:buNone/>
            </a:pPr>
            <a:r>
              <a:rPr lang="en-029" dirty="0" smtClean="0"/>
              <a:t>Advise Omar and Mia. </a:t>
            </a:r>
            <a:endParaRPr lang="en-029"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Homework</a:t>
            </a:r>
            <a:endParaRPr lang="en-029" dirty="0"/>
          </a:p>
        </p:txBody>
      </p:sp>
      <p:sp>
        <p:nvSpPr>
          <p:cNvPr id="3" name="Content Placeholder 2"/>
          <p:cNvSpPr>
            <a:spLocks noGrp="1"/>
          </p:cNvSpPr>
          <p:nvPr>
            <p:ph idx="1"/>
          </p:nvPr>
        </p:nvSpPr>
        <p:spPr/>
        <p:txBody>
          <a:bodyPr/>
          <a:lstStyle/>
          <a:p>
            <a:r>
              <a:rPr lang="en-029" dirty="0" smtClean="0"/>
              <a:t>How many different pairs did you find? What were their concerns?</a:t>
            </a:r>
            <a:endParaRPr lang="en-029"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5600"/>
            <a:ext cx="8229600" cy="1143000"/>
          </a:xfrm>
        </p:spPr>
        <p:txBody>
          <a:bodyPr/>
          <a:lstStyle/>
          <a:p>
            <a:pPr algn="ctr"/>
            <a:r>
              <a:rPr lang="en-029" dirty="0" smtClean="0"/>
              <a:t>OSCOLA</a:t>
            </a:r>
            <a:endParaRPr lang="en-029"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OSCOLA</a:t>
            </a:r>
            <a:endParaRPr lang="en-029"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3238500" y="3234531"/>
            <a:ext cx="2667000" cy="17907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Journal Articles</a:t>
            </a:r>
            <a:endParaRPr lang="en-029" dirty="0"/>
          </a:p>
        </p:txBody>
      </p:sp>
      <p:sp>
        <p:nvSpPr>
          <p:cNvPr id="3" name="Content Placeholder 2"/>
          <p:cNvSpPr>
            <a:spLocks noGrp="1"/>
          </p:cNvSpPr>
          <p:nvPr>
            <p:ph idx="1"/>
          </p:nvPr>
        </p:nvSpPr>
        <p:spPr/>
        <p:txBody>
          <a:bodyPr/>
          <a:lstStyle/>
          <a:p>
            <a:pPr>
              <a:buNone/>
            </a:pPr>
            <a:r>
              <a:rPr lang="en-029" i="1" dirty="0" smtClean="0"/>
              <a:t>Correct Format: </a:t>
            </a:r>
          </a:p>
          <a:p>
            <a:pPr>
              <a:buNone/>
            </a:pPr>
            <a:r>
              <a:rPr lang="en-029" dirty="0" smtClean="0"/>
              <a:t>Paul Craig, ‘Theory, “Pure Theory” and Values in Public Law’ [2005] PL 440</a:t>
            </a:r>
          </a:p>
          <a:p>
            <a:pPr>
              <a:buNone/>
            </a:pPr>
            <a:endParaRPr lang="en-029" i="1" dirty="0" smtClean="0"/>
          </a:p>
          <a:p>
            <a:pPr>
              <a:buNone/>
            </a:pPr>
            <a:r>
              <a:rPr lang="en-029" i="1" dirty="0" smtClean="0"/>
              <a:t>Fix the following:</a:t>
            </a:r>
          </a:p>
          <a:p>
            <a:pPr>
              <a:buNone/>
            </a:pPr>
            <a:r>
              <a:rPr lang="en-029" dirty="0" smtClean="0"/>
              <a:t>EJIL (2019), Vol. 30 No. 3, 721–751, The European Union and the Law of Treaties: A Fruitful Relationship, Paz Andrés </a:t>
            </a:r>
            <a:r>
              <a:rPr lang="en-029" dirty="0" err="1" smtClean="0"/>
              <a:t>Sáenz</a:t>
            </a:r>
            <a:r>
              <a:rPr lang="en-029" dirty="0" smtClean="0"/>
              <a:t> de Santa </a:t>
            </a:r>
            <a:r>
              <a:rPr lang="en-029" dirty="0" err="1" smtClean="0"/>
              <a:t>María</a:t>
            </a:r>
            <a:r>
              <a:rPr lang="en-029" dirty="0" smtClean="0"/>
              <a:t>, </a:t>
            </a:r>
            <a:endParaRPr lang="en-029"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Journal Articles</a:t>
            </a:r>
            <a:endParaRPr lang="en-029" dirty="0"/>
          </a:p>
        </p:txBody>
      </p:sp>
      <p:sp>
        <p:nvSpPr>
          <p:cNvPr id="3" name="Content Placeholder 2"/>
          <p:cNvSpPr>
            <a:spLocks noGrp="1"/>
          </p:cNvSpPr>
          <p:nvPr>
            <p:ph idx="1"/>
          </p:nvPr>
        </p:nvSpPr>
        <p:spPr/>
        <p:txBody>
          <a:bodyPr/>
          <a:lstStyle/>
          <a:p>
            <a:pPr>
              <a:buNone/>
            </a:pPr>
            <a:r>
              <a:rPr lang="en-029" i="1" dirty="0" smtClean="0"/>
              <a:t>Correct Format: </a:t>
            </a:r>
          </a:p>
          <a:p>
            <a:pPr>
              <a:buNone/>
            </a:pPr>
            <a:r>
              <a:rPr lang="en-029" dirty="0" smtClean="0"/>
              <a:t>Paul Craig, ‘Theory, “Pure Theory” and Values in Public Law’ [2005] PL 440</a:t>
            </a:r>
          </a:p>
          <a:p>
            <a:pPr>
              <a:buNone/>
            </a:pPr>
            <a:endParaRPr lang="en-029" i="1" dirty="0" smtClean="0"/>
          </a:p>
          <a:p>
            <a:pPr>
              <a:buNone/>
            </a:pPr>
            <a:r>
              <a:rPr lang="en-029" i="1" dirty="0" smtClean="0"/>
              <a:t>Fix the following:</a:t>
            </a:r>
          </a:p>
          <a:p>
            <a:pPr>
              <a:buNone/>
            </a:pPr>
            <a:r>
              <a:rPr lang="en-029" dirty="0" smtClean="0"/>
              <a:t>	The Legal Effects of Resolutions of the UN Security Council and General Assembly in the Jurisprudence of the ICJ, European Journal of International Law (EJIL), Volume 16, Issue 5, November 2005, Marko Oberg</a:t>
            </a:r>
            <a:endParaRPr lang="en-029"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029" dirty="0" smtClean="0"/>
              <a:t>Online Articles</a:t>
            </a:r>
            <a:endParaRPr lang="en-029" dirty="0"/>
          </a:p>
        </p:txBody>
      </p:sp>
      <p:sp>
        <p:nvSpPr>
          <p:cNvPr id="3" name="Content Placeholder 2"/>
          <p:cNvSpPr>
            <a:spLocks noGrp="1"/>
          </p:cNvSpPr>
          <p:nvPr>
            <p:ph idx="1"/>
          </p:nvPr>
        </p:nvSpPr>
        <p:spPr/>
        <p:txBody>
          <a:bodyPr>
            <a:normAutofit fontScale="92500" lnSpcReduction="10000"/>
          </a:bodyPr>
          <a:lstStyle/>
          <a:p>
            <a:pPr>
              <a:buNone/>
            </a:pPr>
            <a:r>
              <a:rPr lang="en-029" i="1" dirty="0" smtClean="0"/>
              <a:t>Correct format:</a:t>
            </a:r>
          </a:p>
          <a:p>
            <a:pPr>
              <a:buNone/>
            </a:pPr>
            <a:r>
              <a:rPr lang="en-029" dirty="0" smtClean="0"/>
              <a:t> Graham Greenleaf, ‘The Global Development of Free Access to Legal Information’ (2010) 1(1) EJLT &lt; http://ejlt.org//article/view/17 &gt; accessed 27 July 2010</a:t>
            </a:r>
          </a:p>
          <a:p>
            <a:pPr>
              <a:buNone/>
            </a:pPr>
            <a:endParaRPr lang="en-029" i="1" dirty="0" smtClean="0"/>
          </a:p>
          <a:p>
            <a:pPr>
              <a:buNone/>
            </a:pPr>
            <a:r>
              <a:rPr lang="en-029" i="1" dirty="0" smtClean="0"/>
              <a:t>Fix the following:</a:t>
            </a:r>
            <a:endParaRPr lang="en-029" dirty="0" smtClean="0"/>
          </a:p>
          <a:p>
            <a:pPr>
              <a:buNone/>
            </a:pPr>
            <a:r>
              <a:rPr lang="en-029" dirty="0" smtClean="0"/>
              <a:t>“Recent Developments in CITES Concerning the International Trade in Queen Conch (</a:t>
            </a:r>
            <a:r>
              <a:rPr lang="en-029" dirty="0" err="1" smtClean="0"/>
              <a:t>Strombus</a:t>
            </a:r>
            <a:r>
              <a:rPr lang="en-029" dirty="0" smtClean="0"/>
              <a:t> </a:t>
            </a:r>
            <a:r>
              <a:rPr lang="en-029" dirty="0" err="1" smtClean="0"/>
              <a:t>gigas</a:t>
            </a:r>
            <a:r>
              <a:rPr lang="en-029" dirty="0" smtClean="0"/>
              <a:t>)”, (2006) 56th Gulf and Caribbean Fisheries Institute, 764, Nancy </a:t>
            </a:r>
            <a:r>
              <a:rPr lang="en-029" dirty="0" err="1" smtClean="0"/>
              <a:t>Daves</a:t>
            </a:r>
            <a:r>
              <a:rPr lang="en-029" dirty="0" smtClean="0"/>
              <a:t> and John Fields, http://aquaticcommons.org/13924/1/gcfi_57-54.pdf , accessed on May 27, 2019</a:t>
            </a:r>
            <a:endParaRPr lang="en-029"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2447</TotalTime>
  <Words>959</Words>
  <Application>Microsoft Office PowerPoint</Application>
  <PresentationFormat>On-screen Show (4:3)</PresentationFormat>
  <Paragraphs>67</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Flow</vt:lpstr>
      <vt:lpstr>LAW 1232 LEGAL METHODS, RESEARCH AND WRITING II 2019-2020 Lectures 7&amp;8 – Different Types of Writing</vt:lpstr>
      <vt:lpstr>Homework Review</vt:lpstr>
      <vt:lpstr>Draw a Matrix and Write an Outline</vt:lpstr>
      <vt:lpstr>Homework</vt:lpstr>
      <vt:lpstr>OSCOLA</vt:lpstr>
      <vt:lpstr>OSCOLA</vt:lpstr>
      <vt:lpstr>Journal Articles</vt:lpstr>
      <vt:lpstr>Journal Articles</vt:lpstr>
      <vt:lpstr>Online Articles</vt:lpstr>
      <vt:lpstr>Online Articles</vt:lpstr>
      <vt:lpstr>Online Newspaper Articles</vt:lpstr>
      <vt:lpstr>Being Concise</vt:lpstr>
      <vt:lpstr>What was the case about?</vt:lpstr>
      <vt:lpstr>How can we illustrate this?</vt:lpstr>
      <vt:lpstr>Slide 15</vt:lpstr>
      <vt:lpstr>Slide 16</vt:lpstr>
      <vt:lpstr>Slide 17</vt:lpstr>
      <vt:lpstr>Slide 18</vt:lpstr>
      <vt:lpstr>Challenge</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LAW 1232 LEGAL METHODS, RESEARCH AND WRITING II 2017-2018</dc:title>
  <dc:creator>Waldron</dc:creator>
  <cp:lastModifiedBy>N Robinson</cp:lastModifiedBy>
  <cp:revision>579</cp:revision>
  <dcterms:created xsi:type="dcterms:W3CDTF">2018-01-14T15:28:03Z</dcterms:created>
  <dcterms:modified xsi:type="dcterms:W3CDTF">2020-02-18T06:02:57Z</dcterms:modified>
</cp:coreProperties>
</file>